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6" r:id="rId5"/>
    <p:sldId id="257" r:id="rId6"/>
    <p:sldId id="278" r:id="rId7"/>
    <p:sldId id="258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90655" autoAdjust="0"/>
  </p:normalViewPr>
  <p:slideViewPr>
    <p:cSldViewPr snapToGrid="0">
      <p:cViewPr>
        <p:scale>
          <a:sx n="83" d="100"/>
          <a:sy n="83" d="100"/>
        </p:scale>
        <p:origin x="528" y="68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7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B6D35-93F2-B384-8CA7-60DC3C601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A2BBA2-3AE9-B939-8C96-52686F7BF9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D1AC8B-3149-A5FE-2040-3C7EC8B5F0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183AE-22BC-56D9-7F29-F3AE0C8510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534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88F30-302B-050F-3B38-BDE14D470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80BEA9-AA22-5380-F9D9-08DCC468B8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F206AD-230D-A9FF-FBB1-DDF20AABC8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C789A9-5E60-115E-B254-8B9808CFB2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1197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B6130-F506-58C5-1BDF-07FA21FFB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E8073F-63EC-8955-FA8D-E7CBA168C3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BCDCCB-F34A-6AB0-C550-B8A0E34C76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6AA424-9AC2-9272-C83C-FF841148A1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1013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F5764-E667-8BD5-5AE1-81FA5F6DE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3E8C3B-3ED6-D2B3-DE14-8A5DBFCB7F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8D7EA5-8869-7751-64D0-980193645B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4B002C-03B0-2C6A-1B17-5C33115BAA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6168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0E275C-3874-D06D-F57F-79D7C58F0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314059-B72D-87F8-145D-B7FC7F1BB8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E0BBBF-8C58-8F08-35B9-2E39CF53D8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121EF-DB29-420D-43FD-4BBC98FBFA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6943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3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438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22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54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440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26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59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9867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465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9171" y="2300130"/>
            <a:ext cx="4941771" cy="3200400"/>
          </a:xfrm>
        </p:spPr>
        <p:txBody>
          <a:bodyPr anchor="ctr"/>
          <a:lstStyle/>
          <a:p>
            <a:pPr algn="r"/>
            <a:r>
              <a:rPr lang="en-US" b="1" dirty="0"/>
              <a:t>Deep Learning for Self-Driving Cars</a:t>
            </a:r>
            <a:br>
              <a:rPr lang="en-US" b="1" dirty="0"/>
            </a:br>
            <a:r>
              <a:rPr lang="en-US" sz="1200" b="1" dirty="0"/>
              <a:t>Sonali Shankeshi</a:t>
            </a:r>
            <a:br>
              <a:rPr lang="en-US" sz="1200" b="1" dirty="0"/>
            </a:br>
            <a:r>
              <a:rPr lang="en-US" sz="1200" b="1" dirty="0"/>
              <a:t>811394063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8AF1EA8-D852-FCCB-B873-91F367090D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28208" y="5738479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27"/>
    </mc:Choice>
    <mc:Fallback>
      <p:transition spd="slow" advTm="39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550"/>
            <a:ext cx="10515600" cy="1325563"/>
          </a:xfrm>
        </p:spPr>
        <p:txBody>
          <a:bodyPr anchor="b"/>
          <a:lstStyle/>
          <a:p>
            <a:r>
              <a:rPr lang="en-US" dirty="0"/>
              <a:t>Predicting What Others Will Do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832B776-E386-1CF9-CC8F-2D2FF3EA7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5AAE612-2C6F-9F02-3552-C2040AEC6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0669" y="2004723"/>
            <a:ext cx="415049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GNNs for social behavior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Predicts cars, pedestrians, cyclists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LSTMs, GRUs for sequence modeling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3–5 second future horizon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64986F2-81CF-9ED8-FD1F-16793BE5F9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73667" y="543880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21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00"/>
    </mc:Choice>
    <mc:Fallback>
      <p:transition spd="slow" advTm="4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4BCC0-08AC-11BD-0838-6DCE48FE7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61F48AD8-2FAB-3911-C584-FF337098B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550"/>
            <a:ext cx="10515600" cy="1325563"/>
          </a:xfrm>
        </p:spPr>
        <p:txBody>
          <a:bodyPr anchor="b"/>
          <a:lstStyle/>
          <a:p>
            <a:r>
              <a:rPr lang="en-US" dirty="0"/>
              <a:t>Deep RL for Vehicle Control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31C6234-76D6-D439-C066-51B6569C8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F976C7-5A18-4AA2-7C68-8670EAEAA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0239" y="1904831"/>
            <a:ext cx="339387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PPO, DQN, SAC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Mostly trained in simulation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Safety challenges in real world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 optimal driving actions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57AD19D-7766-525F-CF56-561F6AF13C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34925" y="600742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718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60"/>
    </mc:Choice>
    <mc:Fallback>
      <p:transition spd="slow" advTm="43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FCA91-C128-EF25-A079-8671A8BE0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D900CB5A-8DF7-955A-144C-5933FADE7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550"/>
            <a:ext cx="10515600" cy="1325563"/>
          </a:xfrm>
        </p:spPr>
        <p:txBody>
          <a:bodyPr anchor="b"/>
          <a:lstStyle/>
          <a:p>
            <a:r>
              <a:rPr lang="en-US" dirty="0"/>
              <a:t>E2E Transformer Driving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96756DF-6D17-FB7D-4FD0-74E998E4A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D124D0B-1940-938E-2A7B-719E62748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2447" y="1981671"/>
            <a:ext cx="468916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Examples: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ChauffeurNet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DriveTransformer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Very promising but hard to explain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Directly maps sensors → actions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Safety + regulation challenges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EA90413-928F-94B6-EBDA-278630D49C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73560" y="550795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774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06"/>
    </mc:Choice>
    <mc:Fallback>
      <p:transition spd="slow" advTm="38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C4CFE-5E2D-9EA5-A73D-87575DB54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18D15167-1281-3F06-E504-469E06CBA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550"/>
            <a:ext cx="10515600" cy="1325563"/>
          </a:xfrm>
        </p:spPr>
        <p:txBody>
          <a:bodyPr anchor="b"/>
          <a:lstStyle/>
          <a:p>
            <a:r>
              <a:rPr lang="en-US" dirty="0"/>
              <a:t>Current Limitations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A9E67AF-6FA0-AC6D-87CC-85B73A16E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6387CF3-658C-621C-9924-45E49C08D6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8750" y="1951672"/>
            <a:ext cx="3291286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Bad weather and night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Long-tail edge cases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Domain shift across countries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Safety + regulatory approval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cost + labeling cost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223468F-429B-5C1D-E27C-3311ACB56E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03973" y="6153149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92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59"/>
    </mc:Choice>
    <mc:Fallback>
      <p:transition spd="slow" advTm="55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60A3B0-C1D7-A61D-B444-A035AFD46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B46827A-6AC9-A68D-E960-3BEF5EACB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550"/>
            <a:ext cx="10515600" cy="1325563"/>
          </a:xfrm>
        </p:spPr>
        <p:txBody>
          <a:bodyPr anchor="b"/>
          <a:lstStyle/>
          <a:p>
            <a:r>
              <a:rPr lang="en-US" dirty="0"/>
              <a:t>What’s Next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F5CDEA7-3D2C-AE16-DD72-40827E8BD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FEBD67-8D2B-F9D5-C9C6-DC975E2645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1892" y="2073693"/>
            <a:ext cx="330411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Stronger sensor fusion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trajectory prediction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Sim-to-real adaptation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Better transformer models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Explainable AI for safety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0D9C100-8936-C2B2-8F53-E1186B4956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43254" y="5584799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51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65"/>
    </mc:Choice>
    <mc:Fallback>
      <p:transition spd="slow" advTm="37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C9BC8F-0CE4-FF89-6B5B-AD9454582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ECC93DB5-E3E8-34EA-C8DF-7C79458DA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550"/>
            <a:ext cx="10515600" cy="1325563"/>
          </a:xfrm>
        </p:spPr>
        <p:txBody>
          <a:bodyPr anchor="b"/>
          <a:lstStyle/>
          <a:p>
            <a:r>
              <a:rPr lang="en-US" dirty="0"/>
              <a:t>Final Takeaways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DFC86BC-D7FD-5235-12AC-3A46B0043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722BA57-340F-B016-E3C1-BAA56462FA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2323" y="2027775"/>
            <a:ext cx="474899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Still far from Level-5 autonomy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Needs safer, more general systems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Deep learning drives modern AV technology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Exciting and meaningful research area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748F9BC-08D0-EE43-A83A-25ED9AECE8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11079261" y="5793067"/>
            <a:ext cx="385317" cy="38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51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62"/>
    </mc:Choice>
    <mc:Fallback>
      <p:transition spd="slow" advTm="42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2850181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465" y="582456"/>
            <a:ext cx="2895600" cy="132556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465" y="2259075"/>
            <a:ext cx="4241585" cy="3269589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Self-driving cars are a real, ongoing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use many deep learning techniques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People see them every day (Tesla, Waymo)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Strong research area with active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Important for safety, transportation, and society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D1BE414-012C-0495-1344-9C2D52066A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74528" y="606120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809"/>
    </mc:Choice>
    <mc:Fallback>
      <p:transition spd="slow" advTm="65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93" y="494702"/>
            <a:ext cx="4911218" cy="3377354"/>
          </a:xfrm>
        </p:spPr>
        <p:txBody>
          <a:bodyPr/>
          <a:lstStyle/>
          <a:p>
            <a:r>
              <a:rPr lang="en-US" dirty="0"/>
              <a:t>How Self-Driving Cars Work ?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C4D5B5F-E2FB-E823-96DD-1C9590D6B8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4373" y="377286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Perception: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Understanding surroundings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Localization: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Knowing where the vehicle is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Prediction: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Forecasting movement of others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Planning: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Selecting safest driving path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Control: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Executing steering, braking, acceleration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F8C249-E3C6-8F10-70E1-2F32B1A50F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74528" y="554637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96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937"/>
    </mc:Choice>
    <mc:Fallback>
      <p:transition spd="slow" advTm="81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46" y="429725"/>
            <a:ext cx="7288282" cy="2121177"/>
          </a:xfrm>
        </p:spPr>
        <p:txBody>
          <a:bodyPr/>
          <a:lstStyle/>
          <a:p>
            <a:r>
              <a:rPr lang="en-US" b="1" dirty="0"/>
              <a:t>Sensors in Autonomous Vehicles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Cameras: Color + visual patterns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LiDAR: 3D point cloud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Radar: Distance + speed (good in weather)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Ultrasonic: Short range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GPS/IMU: Accurate positioning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F9FAF69-4AD5-95D3-86B4-13F856D20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52129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ng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C7061DA-6E4C-5804-5B54-8316F1DD77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8494486" y="5745159"/>
            <a:ext cx="424970" cy="42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44"/>
    </mc:Choice>
    <mc:Fallback>
      <p:transition spd="slow" advTm="54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97BE-403B-122E-90D1-2788978A0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575449"/>
            <a:ext cx="5751115" cy="4465277"/>
          </a:xfrm>
        </p:spPr>
        <p:txBody>
          <a:bodyPr/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b="1" dirty="0"/>
              <a:t>CNNs for Object Detection</a:t>
            </a:r>
            <a:br>
              <a:rPr lang="en-US" b="1" dirty="0"/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cars, </a:t>
            </a:r>
            <a:r>
              <a:rPr lang="en-US" altLang="en-US" sz="1800" cap="none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pedestrians, signs, cyclists</a:t>
            </a:r>
            <a:br>
              <a:rPr lang="en-US" altLang="en-US" sz="1800" cap="none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800" cap="none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 structures like YOLO, SSD, Faster R-CNN</a:t>
            </a:r>
            <a:br>
              <a:rPr lang="en-US" altLang="en-US" sz="1800" cap="none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800" cap="none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detection</a:t>
            </a:r>
            <a:br>
              <a:rPr lang="en-US" altLang="en-US" sz="1800" cap="none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800" cap="none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Very high accuracy in controlled conditions</a:t>
            </a:r>
            <a:br>
              <a:rPr lang="en-US" altLang="en-US" sz="1800" cap="none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800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CF797C4-D001-4E2F-28CC-FB61000D4D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4282" y="5416546"/>
            <a:ext cx="156004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Detect cars,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42F1976-5671-7E56-06A4-047F8E4A7E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43684" y="578587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96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206"/>
    </mc:Choice>
    <mc:Fallback>
      <p:transition spd="slow" advTm="53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2E6A-35EC-1B8E-0FD7-8C67870AC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68961"/>
            <a:ext cx="8420100" cy="1780860"/>
          </a:xfrm>
        </p:spPr>
        <p:txBody>
          <a:bodyPr/>
          <a:lstStyle/>
          <a:p>
            <a:r>
              <a:rPr lang="en-US" b="1" dirty="0"/>
              <a:t>Transformers in Perception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44A959-C2BB-9170-C99C-1A2EDB71B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D3C84B3-4B0F-E703-5232-4396F469CA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7783" y="2650182"/>
            <a:ext cx="534633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742950" lvl="1" indent="-28575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DETR introduces attention-based detection</a:t>
            </a:r>
          </a:p>
          <a:p>
            <a:pPr marL="742950" lvl="1" indent="-28575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Better for crowded, complex scenes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Captures long-range relationships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New standard in state-of-the-art models</a:t>
            </a:r>
          </a:p>
        </p:txBody>
      </p:sp>
      <p:pic>
        <p:nvPicPr>
          <p:cNvPr id="1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4DA6AB8-CD10-3E5F-44DC-3A8AF866A2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50615" y="565395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8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38"/>
    </mc:Choice>
    <mc:Fallback>
      <p:transition spd="slow" advTm="54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3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D9B3-B64F-656A-0D99-161A6C0F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120" y="558801"/>
            <a:ext cx="9953308" cy="1780860"/>
          </a:xfrm>
        </p:spPr>
        <p:txBody>
          <a:bodyPr/>
          <a:lstStyle/>
          <a:p>
            <a:r>
              <a:rPr lang="en-US" dirty="0"/>
              <a:t>Semantic Segmentation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AA0ACADD-CC4E-851C-DA07-C22DB97FA2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CD04E5B4-5B44-8149-E963-B507E1B394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1120" y="2657866"/>
            <a:ext cx="433003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U-Net, </a:t>
            </a:r>
            <a:r>
              <a:rPr lang="en-US" altLang="en-US" dirty="0" err="1">
                <a:latin typeface="Arial" panose="020B0604020202020204" pitchFamily="34" charset="0"/>
              </a:rPr>
              <a:t>SegNet</a:t>
            </a:r>
            <a:r>
              <a:rPr lang="en-US" altLang="en-US" dirty="0">
                <a:latin typeface="Arial" panose="020B0604020202020204" pitchFamily="34" charset="0"/>
              </a:rPr>
              <a:t>, SCNN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Pixel-level classification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Finds drivable area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Important for planning and lane keeping</a:t>
            </a:r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4BF525E-E2BE-1B82-B1E4-EA3C8611AD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58622" y="565395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929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82"/>
    </mc:Choice>
    <mc:Fallback>
      <p:transition spd="slow" advTm="51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8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21055C-5E33-5D21-2A6E-21827FA88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337" y="1848170"/>
            <a:ext cx="5355130" cy="1917700"/>
          </a:xfrm>
        </p:spPr>
        <p:txBody>
          <a:bodyPr>
            <a:normAutofit/>
          </a:bodyPr>
          <a:lstStyle/>
          <a:p>
            <a:r>
              <a:rPr lang="en-US" dirty="0"/>
              <a:t>3D Perception with LiDAR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B0ADB-527F-A58C-9372-D8502ED6F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9ED73CDC-145B-4314-5A75-FD119A829A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4060" y="3165705"/>
            <a:ext cx="321434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 err="1">
                <a:latin typeface="Arial" panose="020B0604020202020204" pitchFamily="34" charset="0"/>
              </a:rPr>
              <a:t>PointNet</a:t>
            </a:r>
            <a:r>
              <a:rPr lang="en-US" altLang="en-US" dirty="0">
                <a:latin typeface="Arial" panose="020B0604020202020204" pitchFamily="34" charset="0"/>
              </a:rPr>
              <a:t>, </a:t>
            </a:r>
            <a:r>
              <a:rPr lang="en-US" altLang="en-US" dirty="0" err="1">
                <a:latin typeface="Arial" panose="020B0604020202020204" pitchFamily="34" charset="0"/>
              </a:rPr>
              <a:t>PointNet</a:t>
            </a:r>
            <a:r>
              <a:rPr lang="en-US" altLang="en-US" dirty="0">
                <a:latin typeface="Arial" panose="020B0604020202020204" pitchFamily="34" charset="0"/>
              </a:rPr>
              <a:t>++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VoxelNet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PointPillars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Accurate 3D object detection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Essential for depth + safety</a:t>
            </a:r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E1E32CD-2705-2FAC-9ED6-3110165878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12518" y="549259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64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737"/>
    </mc:Choice>
    <mc:Fallback>
      <p:transition spd="slow" advTm="46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3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192"/>
            <a:ext cx="5655197" cy="1997867"/>
          </a:xfrm>
        </p:spPr>
        <p:txBody>
          <a:bodyPr anchor="b"/>
          <a:lstStyle/>
          <a:p>
            <a:r>
              <a:rPr lang="en-US" dirty="0"/>
              <a:t>Camera + LiDAR + Radar Fusion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03070E48-2760-7157-C8A0-95C091C4D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596394"/>
            <a:ext cx="4727576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Early, Mid, Late fusion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BEV (Bird’s Eye View) models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More robust in bad weather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Better accuracy than single-sensor systems</a:t>
            </a:r>
          </a:p>
        </p:txBody>
      </p:sp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4310A43-3BF9-7DEA-3C96-9725C08349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74205" y="56078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577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103"/>
    </mc:Choice>
    <mc:Fallback>
      <p:transition spd="slow" advTm="52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0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{60D8ABFA-BC5F-4D38-A1E1-18A83EC0C85A}TF7521aafa-c748-4c40-a498-ba511be234dc5b1b6097_win32-5039330bb2f3</Template>
  <TotalTime>70</TotalTime>
  <Words>420</Words>
  <Application>Microsoft Office PowerPoint</Application>
  <PresentationFormat>Widescreen</PresentationFormat>
  <Paragraphs>104</Paragraphs>
  <Slides>16</Slides>
  <Notes>16</Notes>
  <HiddenSlides>0</HiddenSlides>
  <MMClips>15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Tenorite</vt:lpstr>
      <vt:lpstr>Times New Roman</vt:lpstr>
      <vt:lpstr>Custom</vt:lpstr>
      <vt:lpstr>Deep Learning for Self-Driving Cars Sonali Shankeshi 811394063</vt:lpstr>
      <vt:lpstr>Introduction</vt:lpstr>
      <vt:lpstr>How Self-Driving Cars Work ?  </vt:lpstr>
      <vt:lpstr>Sensors in Autonomous Vehicles</vt:lpstr>
      <vt:lpstr>CNNs for Object Detection Detect cars, pedestrians, signs, cyclists CNN structures like YOLO, SSD, Faster R-CNN Real-time detection Very high accuracy in controlled conditions </vt:lpstr>
      <vt:lpstr>Transformers in Perception</vt:lpstr>
      <vt:lpstr>Semantic Segmentation</vt:lpstr>
      <vt:lpstr>3D Perception with LiDAR</vt:lpstr>
      <vt:lpstr>Camera + LiDAR + Radar Fusion</vt:lpstr>
      <vt:lpstr>Predicting What Others Will Do</vt:lpstr>
      <vt:lpstr>Deep RL for Vehicle Control</vt:lpstr>
      <vt:lpstr>E2E Transformer Driving</vt:lpstr>
      <vt:lpstr>Current Limitations</vt:lpstr>
      <vt:lpstr>What’s Next</vt:lpstr>
      <vt:lpstr>Final Takeaways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Shankeshi, Sonali</dc:creator>
  <cp:lastModifiedBy>Shankeshi, Sonali</cp:lastModifiedBy>
  <cp:revision>18</cp:revision>
  <dcterms:created xsi:type="dcterms:W3CDTF">2025-12-04T08:05:09Z</dcterms:created>
  <dcterms:modified xsi:type="dcterms:W3CDTF">2025-12-04T09:16:06Z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